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4A0A56-46ED-1F4F-A26A-88964B59E1A2}" type="doc">
      <dgm:prSet loTypeId="urn:microsoft.com/office/officeart/2005/8/layout/ven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F89B27E-9B1A-C443-B585-626028631DCD}">
      <dgm:prSet phldrT="[Text]"/>
      <dgm:spPr/>
      <dgm:t>
        <a:bodyPr/>
        <a:lstStyle/>
        <a:p>
          <a:r>
            <a:rPr lang="en-GB" dirty="0"/>
            <a:t>Ang Mo Kio</a:t>
          </a:r>
        </a:p>
        <a:p>
          <a:r>
            <a:rPr lang="en-GB" dirty="0"/>
            <a:t>Bukit Panjang</a:t>
          </a:r>
        </a:p>
        <a:p>
          <a:r>
            <a:rPr lang="en-GB" dirty="0"/>
            <a:t>Bedok</a:t>
          </a:r>
        </a:p>
        <a:p>
          <a:r>
            <a:rPr lang="en-GB" dirty="0"/>
            <a:t>Geylang                       Punggol           Serangoon  Tampines</a:t>
          </a:r>
        </a:p>
      </dgm:t>
    </dgm:pt>
    <dgm:pt modelId="{183FCACA-52F6-524D-85E7-F9087388CAA7}" type="sibTrans" cxnId="{88B5227C-473F-DD46-8557-EC88DCD6E951}">
      <dgm:prSet/>
      <dgm:spPr/>
      <dgm:t>
        <a:bodyPr/>
        <a:lstStyle/>
        <a:p>
          <a:endParaRPr lang="en-GB"/>
        </a:p>
      </dgm:t>
    </dgm:pt>
    <dgm:pt modelId="{5B400F3D-7DC5-D74E-8ED9-64DC78462AC7}" type="parTrans" cxnId="{88B5227C-473F-DD46-8557-EC88DCD6E951}">
      <dgm:prSet/>
      <dgm:spPr/>
      <dgm:t>
        <a:bodyPr/>
        <a:lstStyle/>
        <a:p>
          <a:endParaRPr lang="en-GB"/>
        </a:p>
      </dgm:t>
    </dgm:pt>
    <dgm:pt modelId="{15585FD0-5922-214D-9DA1-BF970E121B2C}">
      <dgm:prSet phldrT="[Text]"/>
      <dgm:spPr/>
      <dgm:t>
        <a:bodyPr/>
        <a:lstStyle/>
        <a:p>
          <a:r>
            <a:rPr lang="en-GB" dirty="0"/>
            <a:t>Macpherson,  Seletar, Serangoon Punggol</a:t>
          </a:r>
        </a:p>
      </dgm:t>
    </dgm:pt>
    <dgm:pt modelId="{73EDC3B1-C466-E64B-8750-469D3D30D7D0}" type="sibTrans" cxnId="{04FE22A0-BCCE-D440-9C72-F5674C6AB385}">
      <dgm:prSet/>
      <dgm:spPr/>
      <dgm:t>
        <a:bodyPr/>
        <a:lstStyle/>
        <a:p>
          <a:endParaRPr lang="en-GB"/>
        </a:p>
      </dgm:t>
    </dgm:pt>
    <dgm:pt modelId="{D4089E99-1A2C-4847-AF29-792A5F5080F4}" type="parTrans" cxnId="{04FE22A0-BCCE-D440-9C72-F5674C6AB385}">
      <dgm:prSet/>
      <dgm:spPr/>
      <dgm:t>
        <a:bodyPr/>
        <a:lstStyle/>
        <a:p>
          <a:endParaRPr lang="en-GB"/>
        </a:p>
      </dgm:t>
    </dgm:pt>
    <dgm:pt modelId="{2F31C134-0A4F-CF4D-91F9-524303C56BF1}" type="pres">
      <dgm:prSet presAssocID="{FE4A0A56-46ED-1F4F-A26A-88964B59E1A2}" presName="compositeShape" presStyleCnt="0">
        <dgm:presLayoutVars>
          <dgm:chMax val="7"/>
          <dgm:dir/>
          <dgm:resizeHandles val="exact"/>
        </dgm:presLayoutVars>
      </dgm:prSet>
      <dgm:spPr/>
    </dgm:pt>
    <dgm:pt modelId="{22F24411-B977-B44F-AAF0-856EE4AB9B29}" type="pres">
      <dgm:prSet presAssocID="{9F89B27E-9B1A-C443-B585-626028631DCD}" presName="circ1" presStyleLbl="vennNode1" presStyleIdx="0" presStyleCnt="2"/>
      <dgm:spPr/>
    </dgm:pt>
    <dgm:pt modelId="{CA67F2B3-EC91-D847-877D-FB1697699CF6}" type="pres">
      <dgm:prSet presAssocID="{9F89B27E-9B1A-C443-B585-626028631DCD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F813DB74-FFD7-754F-8D84-995D6CCAFA20}" type="pres">
      <dgm:prSet presAssocID="{15585FD0-5922-214D-9DA1-BF970E121B2C}" presName="circ2" presStyleLbl="vennNode1" presStyleIdx="1" presStyleCnt="2"/>
      <dgm:spPr/>
    </dgm:pt>
    <dgm:pt modelId="{41858630-0659-5947-B5AE-5AFF6A09A7A6}" type="pres">
      <dgm:prSet presAssocID="{15585FD0-5922-214D-9DA1-BF970E121B2C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FE9B9F16-6F35-1C4D-A762-5254727483FD}" type="presOf" srcId="{15585FD0-5922-214D-9DA1-BF970E121B2C}" destId="{41858630-0659-5947-B5AE-5AFF6A09A7A6}" srcOrd="1" destOrd="0" presId="urn:microsoft.com/office/officeart/2005/8/layout/venn1"/>
    <dgm:cxn modelId="{F59A6829-5184-DE40-B52B-E956374D9DBE}" type="presOf" srcId="{9F89B27E-9B1A-C443-B585-626028631DCD}" destId="{CA67F2B3-EC91-D847-877D-FB1697699CF6}" srcOrd="1" destOrd="0" presId="urn:microsoft.com/office/officeart/2005/8/layout/venn1"/>
    <dgm:cxn modelId="{C9987C58-30B5-3449-A652-0BBC3C7A4D4E}" type="presOf" srcId="{15585FD0-5922-214D-9DA1-BF970E121B2C}" destId="{F813DB74-FFD7-754F-8D84-995D6CCAFA20}" srcOrd="0" destOrd="0" presId="urn:microsoft.com/office/officeart/2005/8/layout/venn1"/>
    <dgm:cxn modelId="{88B5227C-473F-DD46-8557-EC88DCD6E951}" srcId="{FE4A0A56-46ED-1F4F-A26A-88964B59E1A2}" destId="{9F89B27E-9B1A-C443-B585-626028631DCD}" srcOrd="0" destOrd="0" parTransId="{5B400F3D-7DC5-D74E-8ED9-64DC78462AC7}" sibTransId="{183FCACA-52F6-524D-85E7-F9087388CAA7}"/>
    <dgm:cxn modelId="{04FE22A0-BCCE-D440-9C72-F5674C6AB385}" srcId="{FE4A0A56-46ED-1F4F-A26A-88964B59E1A2}" destId="{15585FD0-5922-214D-9DA1-BF970E121B2C}" srcOrd="1" destOrd="0" parTransId="{D4089E99-1A2C-4847-AF29-792A5F5080F4}" sibTransId="{73EDC3B1-C466-E64B-8750-469D3D30D7D0}"/>
    <dgm:cxn modelId="{F58B31E3-7501-F240-A0A5-9A2E55F53442}" type="presOf" srcId="{FE4A0A56-46ED-1F4F-A26A-88964B59E1A2}" destId="{2F31C134-0A4F-CF4D-91F9-524303C56BF1}" srcOrd="0" destOrd="0" presId="urn:microsoft.com/office/officeart/2005/8/layout/venn1"/>
    <dgm:cxn modelId="{00EBFDFF-6E79-6C40-861A-8B9FAE134C83}" type="presOf" srcId="{9F89B27E-9B1A-C443-B585-626028631DCD}" destId="{22F24411-B977-B44F-AAF0-856EE4AB9B29}" srcOrd="0" destOrd="0" presId="urn:microsoft.com/office/officeart/2005/8/layout/venn1"/>
    <dgm:cxn modelId="{439D8BD3-DCB5-7E4C-B30C-A400E2BB0E9E}" type="presParOf" srcId="{2F31C134-0A4F-CF4D-91F9-524303C56BF1}" destId="{22F24411-B977-B44F-AAF0-856EE4AB9B29}" srcOrd="0" destOrd="0" presId="urn:microsoft.com/office/officeart/2005/8/layout/venn1"/>
    <dgm:cxn modelId="{57301F86-540F-C64F-84CD-B866661F314A}" type="presParOf" srcId="{2F31C134-0A4F-CF4D-91F9-524303C56BF1}" destId="{CA67F2B3-EC91-D847-877D-FB1697699CF6}" srcOrd="1" destOrd="0" presId="urn:microsoft.com/office/officeart/2005/8/layout/venn1"/>
    <dgm:cxn modelId="{865008A0-BDE9-904B-BEAD-B8726FDB4918}" type="presParOf" srcId="{2F31C134-0A4F-CF4D-91F9-524303C56BF1}" destId="{F813DB74-FFD7-754F-8D84-995D6CCAFA20}" srcOrd="2" destOrd="0" presId="urn:microsoft.com/office/officeart/2005/8/layout/venn1"/>
    <dgm:cxn modelId="{CAA2B181-4AC4-3D4B-B1A1-68B697ADD9DC}" type="presParOf" srcId="{2F31C134-0A4F-CF4D-91F9-524303C56BF1}" destId="{41858630-0659-5947-B5AE-5AFF6A09A7A6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F24411-B977-B44F-AAF0-856EE4AB9B29}">
      <dsp:nvSpPr>
        <dsp:cNvPr id="0" name=""/>
        <dsp:cNvSpPr/>
      </dsp:nvSpPr>
      <dsp:spPr>
        <a:xfrm>
          <a:off x="148620" y="145927"/>
          <a:ext cx="3665982" cy="366598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Ang Mo Kio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Bukit Panjang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Bedok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Geylang                       Punggol           Serangoon  Tampines</a:t>
          </a:r>
        </a:p>
      </dsp:txBody>
      <dsp:txXfrm>
        <a:off x="660537" y="578225"/>
        <a:ext cx="2113719" cy="2801385"/>
      </dsp:txXfrm>
    </dsp:sp>
    <dsp:sp modelId="{F813DB74-FFD7-754F-8D84-995D6CCAFA20}">
      <dsp:nvSpPr>
        <dsp:cNvPr id="0" name=""/>
        <dsp:cNvSpPr/>
      </dsp:nvSpPr>
      <dsp:spPr>
        <a:xfrm>
          <a:off x="2790770" y="145927"/>
          <a:ext cx="3665982" cy="366598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Macpherson,  Seletar, Serangoon Punggol</a:t>
          </a:r>
        </a:p>
      </dsp:txBody>
      <dsp:txXfrm>
        <a:off x="3831116" y="578225"/>
        <a:ext cx="2113719" cy="28013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76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536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737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643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977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29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337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58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52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3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A5EE08E9-3F5B-C44A-9F38-655A6E72438D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51E091A-4CBE-344D-B5E4-F3263DFEBD1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6790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64ED62-AFA5-1F4E-A40C-873ED9E36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7416" y="1505362"/>
            <a:ext cx="6400378" cy="3847276"/>
          </a:xfrm>
        </p:spPr>
        <p:txBody>
          <a:bodyPr anchor="ctr">
            <a:normAutofit/>
          </a:bodyPr>
          <a:lstStyle/>
          <a:p>
            <a:r>
              <a:rPr lang="en-US" sz="6600" dirty="0">
                <a:solidFill>
                  <a:schemeClr val="tx2"/>
                </a:solidFill>
              </a:rPr>
              <a:t>Setting up Business in Singapore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A35949-1B87-734B-A0D0-2BBC9E4FD8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1864" y="1577340"/>
            <a:ext cx="2717172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endParaRPr lang="en-US" sz="2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D976D6-8C98-48CC-8C34-0468F3167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3938" y="3383280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88596" y="3383280"/>
            <a:ext cx="3703320" cy="914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92575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E070C-D078-664F-8576-597F94DB9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C83E8-581A-234B-ACA1-895F4A945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had decided to set up an F&amp;B business in Singapore, selling Hainanese chicken rice.</a:t>
            </a:r>
          </a:p>
          <a:p>
            <a:r>
              <a:rPr lang="en-US" dirty="0"/>
              <a:t>The question is where to set up?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B80D40-C188-2846-9244-94044AB89EFF}"/>
              </a:ext>
            </a:extLst>
          </p:cNvPr>
          <p:cNvSpPr txBox="1"/>
          <p:nvPr/>
        </p:nvSpPr>
        <p:spPr>
          <a:xfrm>
            <a:off x="8674443" y="38429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73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721CA-3A3A-BD4C-972D-B9CDFF748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847E8-C2CA-A041-A65B-29B6EE6F0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209056"/>
            <a:ext cx="11029615" cy="3678303"/>
          </a:xfrm>
        </p:spPr>
        <p:txBody>
          <a:bodyPr/>
          <a:lstStyle/>
          <a:p>
            <a:r>
              <a:rPr lang="en-US" dirty="0"/>
              <a:t>Data needed to know where to set up:</a:t>
            </a:r>
          </a:p>
          <a:p>
            <a:pPr marL="342900" indent="-342900">
              <a:buAutoNum type="arabicPeriod"/>
            </a:pPr>
            <a:r>
              <a:rPr lang="en-US" dirty="0"/>
              <a:t>Names &amp; number of districts in Singapore</a:t>
            </a:r>
          </a:p>
          <a:p>
            <a:pPr marL="342900" indent="-342900">
              <a:buAutoNum type="arabicPeriod"/>
            </a:pPr>
            <a:r>
              <a:rPr lang="en-US" dirty="0"/>
              <a:t>Common venues within each district</a:t>
            </a:r>
          </a:p>
          <a:p>
            <a:pPr marL="342900" indent="-342900">
              <a:buAutoNum type="arabicPeriod"/>
            </a:pPr>
            <a:r>
              <a:rPr lang="en-US" dirty="0"/>
              <a:t>Population of each district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99677D-95F4-4D4D-8022-C0165C385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477" y="1940009"/>
            <a:ext cx="1930240" cy="45988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548577-F651-774D-87C6-70D6AF551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6746" y="1940008"/>
            <a:ext cx="1674469" cy="459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864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9B8D8-794F-684E-9BB8-E8F34AD6A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873FC-6230-1045-895F-242DBC14F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188" y="1315523"/>
            <a:ext cx="11029615" cy="3678303"/>
          </a:xfrm>
        </p:spPr>
        <p:txBody>
          <a:bodyPr/>
          <a:lstStyle/>
          <a:p>
            <a:r>
              <a:rPr lang="en-US" dirty="0"/>
              <a:t>Using Foursquare API to obtain 100 venues within 500 meters of each district and categorized them into different venues.</a:t>
            </a:r>
          </a:p>
          <a:p>
            <a:r>
              <a:rPr lang="en-US" dirty="0"/>
              <a:t>Venues category include: Hotel, Gym, Chinese restaurant etc.</a:t>
            </a:r>
          </a:p>
          <a:p>
            <a:r>
              <a:rPr lang="en-US" dirty="0"/>
              <a:t>10 most common venues were obtained for all the districts.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12F3AE-BBE3-D648-88A5-B62D1ED19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882" y="2722496"/>
            <a:ext cx="5270003" cy="356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60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54E4-3D18-EB4D-A0DE-C2B4A7AE6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14886-0CA9-EA4E-8435-307F0A6BD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477820"/>
            <a:ext cx="11029615" cy="3678303"/>
          </a:xfrm>
        </p:spPr>
        <p:txBody>
          <a:bodyPr/>
          <a:lstStyle/>
          <a:p>
            <a:r>
              <a:rPr lang="en-US" dirty="0"/>
              <a:t>Using bar plot to visualize the population of all 28 districts.</a:t>
            </a:r>
          </a:p>
          <a:p>
            <a:r>
              <a:rPr lang="en-US" dirty="0"/>
              <a:t>Eliminate districts with less than 100,000 residents, narrowing the number of districts to only 8.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4C2171-12CC-5048-A0D9-2F8D1D2D24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483" y="2768600"/>
            <a:ext cx="5283200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9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0DE36-48CA-B34E-91BE-AD06FB833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B0E8E-913F-4243-BD61-898789440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82788"/>
            <a:ext cx="11029615" cy="367830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Criteria to set up business:</a:t>
            </a:r>
          </a:p>
          <a:p>
            <a:pPr marL="0" indent="0">
              <a:buNone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High volume of potential customers</a:t>
            </a:r>
          </a:p>
          <a:p>
            <a:r>
              <a:rPr lang="en-US" dirty="0"/>
              <a:t>Assumption that these potential customers are the residents in the districts.</a:t>
            </a:r>
          </a:p>
          <a:p>
            <a:r>
              <a:rPr lang="en-US" dirty="0"/>
              <a:t>Remaining 8 districts left after eliminating districts with population &lt; 100,000 residents.</a:t>
            </a:r>
          </a:p>
          <a:p>
            <a:pPr marL="0" indent="0">
              <a:buNone/>
            </a:pPr>
            <a:endParaRPr lang="en-US" dirty="0"/>
          </a:p>
          <a:p>
            <a:pPr marL="342900" indent="-342900">
              <a:buAutoNum type="arabicPeriod" startAt="2"/>
            </a:pPr>
            <a:r>
              <a:rPr lang="en-US" dirty="0"/>
              <a:t>Reduce competition within the district</a:t>
            </a:r>
          </a:p>
          <a:p>
            <a:r>
              <a:rPr lang="en-US" dirty="0"/>
              <a:t>This could be done so by not setting up business within area that sold the same food as I am.</a:t>
            </a:r>
          </a:p>
          <a:p>
            <a:r>
              <a:rPr lang="en-US" dirty="0"/>
              <a:t>Hence, 4 districts remained after eliminating districts that have Coffee Shops &amp; Food Court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609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22F3C-7B08-D44B-AB27-5049380E9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0C1AE-6268-B942-B624-6707109C4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646" y="702156"/>
            <a:ext cx="11029615" cy="3678303"/>
          </a:xfrm>
        </p:spPr>
        <p:txBody>
          <a:bodyPr/>
          <a:lstStyle/>
          <a:p>
            <a:r>
              <a:rPr lang="en-US" dirty="0"/>
              <a:t>Taking the interception:</a:t>
            </a:r>
          </a:p>
          <a:p>
            <a:pPr marL="0" indent="0">
              <a:buNone/>
            </a:pPr>
            <a:r>
              <a:rPr lang="en-US" dirty="0"/>
              <a:t>We see that in the Venn diagram that the districts PUNGGOL and SERANGOON are the intercept.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189A0DA-C26E-484F-AA80-F2B47DD8CD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5560415"/>
              </p:ext>
            </p:extLst>
          </p:nvPr>
        </p:nvGraphicFramePr>
        <p:xfrm>
          <a:off x="2279136" y="2725685"/>
          <a:ext cx="6605373" cy="3957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1901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BEE97-B13C-9E41-80CB-81E3EC118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AACE4-C339-AD4E-8E5E-D35508F6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Between the districts SERANGOON and PUNGGOL, SERANGOON emerge as a better option as it has more district population compared to the other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Hence, after evaluating all 28 districts, the district SERANGOON is chosen to be the district that I will set up my F&amp;B business in.</a:t>
            </a:r>
          </a:p>
        </p:txBody>
      </p:sp>
    </p:spTree>
    <p:extLst>
      <p:ext uri="{BB962C8B-B14F-4D97-AF65-F5344CB8AC3E}">
        <p14:creationId xmlns:p14="http://schemas.microsoft.com/office/powerpoint/2010/main" val="158785719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302</Words>
  <Application>Microsoft Macintosh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Gill Sans MT</vt:lpstr>
      <vt:lpstr>Wingdings 2</vt:lpstr>
      <vt:lpstr>Dividend</vt:lpstr>
      <vt:lpstr>Setting up Business in Singapore</vt:lpstr>
      <vt:lpstr>Introduction</vt:lpstr>
      <vt:lpstr>Data</vt:lpstr>
      <vt:lpstr>methodology</vt:lpstr>
      <vt:lpstr>methodology</vt:lpstr>
      <vt:lpstr>Results </vt:lpstr>
      <vt:lpstr>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Business in Singapore</dc:title>
  <dc:creator>#HUANG SHULING#</dc:creator>
  <cp:lastModifiedBy>#HUANG SHULING#</cp:lastModifiedBy>
  <cp:revision>8</cp:revision>
  <dcterms:created xsi:type="dcterms:W3CDTF">2020-07-07T13:26:56Z</dcterms:created>
  <dcterms:modified xsi:type="dcterms:W3CDTF">2020-07-08T00:40:02Z</dcterms:modified>
</cp:coreProperties>
</file>

<file path=docProps/thumbnail.jpeg>
</file>